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</p:sldMasterIdLst>
  <p:notesMasterIdLst>
    <p:notesMasterId r:id="rId13"/>
  </p:notesMasterIdLst>
  <p:sldIdLst>
    <p:sldId id="265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ho.int/news-room/fact-sheets/detail/adolescent-mental-health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ho.int/news-room/fact-sheets/detail/adolescent-mental-healt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530F4-F2C5-49A3-9AE1-AA2F0F8769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772529-2D9B-45A5-92C0-0A04C9EE1749}">
      <dgm:prSet/>
      <dgm:spPr/>
      <dgm:t>
        <a:bodyPr/>
        <a:lstStyle/>
        <a:p>
          <a:r>
            <a:rPr lang="en-US" b="1" i="0"/>
            <a:t>One in six people are aged 10-19 years.</a:t>
          </a:r>
          <a:endParaRPr lang="en-US"/>
        </a:p>
      </dgm:t>
    </dgm:pt>
    <dgm:pt modelId="{44DEB0D5-9265-433B-97DF-2567A69A637A}" type="parTrans" cxnId="{478165FE-89E9-4F30-8007-0CC6E3F3328B}">
      <dgm:prSet/>
      <dgm:spPr/>
      <dgm:t>
        <a:bodyPr/>
        <a:lstStyle/>
        <a:p>
          <a:endParaRPr lang="en-US"/>
        </a:p>
      </dgm:t>
    </dgm:pt>
    <dgm:pt modelId="{0171985A-A956-4509-89B5-937419B3D189}" type="sibTrans" cxnId="{478165FE-89E9-4F30-8007-0CC6E3F3328B}">
      <dgm:prSet/>
      <dgm:spPr/>
      <dgm:t>
        <a:bodyPr/>
        <a:lstStyle/>
        <a:p>
          <a:endParaRPr lang="en-US"/>
        </a:p>
      </dgm:t>
    </dgm:pt>
    <dgm:pt modelId="{B4A7664D-F2B6-4EF3-B19A-149D68AB6E86}">
      <dgm:prSet/>
      <dgm:spPr/>
      <dgm:t>
        <a:bodyPr/>
        <a:lstStyle/>
        <a:p>
          <a:r>
            <a:rPr lang="en-US" b="1" i="0"/>
            <a:t>Mental health conditions account for 16% of the global burden of disease and injury in people aged 10-19 years.</a:t>
          </a:r>
          <a:endParaRPr lang="en-US"/>
        </a:p>
      </dgm:t>
    </dgm:pt>
    <dgm:pt modelId="{C134BB45-7E58-4D62-B14F-DE9EF9778303}" type="parTrans" cxnId="{7CE2847F-710E-463A-9B6F-4A6D15612899}">
      <dgm:prSet/>
      <dgm:spPr/>
      <dgm:t>
        <a:bodyPr/>
        <a:lstStyle/>
        <a:p>
          <a:endParaRPr lang="en-US"/>
        </a:p>
      </dgm:t>
    </dgm:pt>
    <dgm:pt modelId="{E1F4D57A-C2E2-4013-A3B7-88EF8AF94CA9}" type="sibTrans" cxnId="{7CE2847F-710E-463A-9B6F-4A6D15612899}">
      <dgm:prSet/>
      <dgm:spPr/>
      <dgm:t>
        <a:bodyPr/>
        <a:lstStyle/>
        <a:p>
          <a:endParaRPr lang="en-US"/>
        </a:p>
      </dgm:t>
    </dgm:pt>
    <dgm:pt modelId="{E02D7B78-195F-44DA-95E7-F869D4788B57}">
      <dgm:prSet/>
      <dgm:spPr/>
      <dgm:t>
        <a:bodyPr/>
        <a:lstStyle/>
        <a:p>
          <a:r>
            <a:rPr lang="en-US" b="1" i="0"/>
            <a:t>Half of all mental health conditions start by 14 years of age but most cases are undetected and untreated.</a:t>
          </a:r>
          <a:endParaRPr lang="en-US"/>
        </a:p>
      </dgm:t>
    </dgm:pt>
    <dgm:pt modelId="{EFDEAA5D-C1B4-4595-A922-8AB94F90A0FC}" type="parTrans" cxnId="{5839A1FE-A3A7-4CF1-BEAB-79EA086D0B5D}">
      <dgm:prSet/>
      <dgm:spPr/>
      <dgm:t>
        <a:bodyPr/>
        <a:lstStyle/>
        <a:p>
          <a:endParaRPr lang="en-US"/>
        </a:p>
      </dgm:t>
    </dgm:pt>
    <dgm:pt modelId="{44D02F35-DA84-4EFB-AA14-E5830DF3B3E2}" type="sibTrans" cxnId="{5839A1FE-A3A7-4CF1-BEAB-79EA086D0B5D}">
      <dgm:prSet/>
      <dgm:spPr/>
      <dgm:t>
        <a:bodyPr/>
        <a:lstStyle/>
        <a:p>
          <a:endParaRPr lang="en-US"/>
        </a:p>
      </dgm:t>
    </dgm:pt>
    <dgm:pt modelId="{D0B1051F-71A7-46E2-8AE2-AFD3AE0A9D20}">
      <dgm:prSet/>
      <dgm:spPr/>
      <dgm:t>
        <a:bodyPr/>
        <a:lstStyle/>
        <a:p>
          <a:r>
            <a:rPr lang="en-US" b="1" i="0"/>
            <a:t>Globally, depression is one of the leading causes of illness and disability among adolescents.</a:t>
          </a:r>
          <a:endParaRPr lang="en-US"/>
        </a:p>
      </dgm:t>
    </dgm:pt>
    <dgm:pt modelId="{43A7CB5B-F517-4654-AB8E-593D467FE22D}" type="parTrans" cxnId="{7A947464-8B3B-49C6-AB31-B9CFBEEF02B3}">
      <dgm:prSet/>
      <dgm:spPr/>
      <dgm:t>
        <a:bodyPr/>
        <a:lstStyle/>
        <a:p>
          <a:endParaRPr lang="en-US"/>
        </a:p>
      </dgm:t>
    </dgm:pt>
    <dgm:pt modelId="{69544428-9BC6-4637-B7CD-115615629F4D}" type="sibTrans" cxnId="{7A947464-8B3B-49C6-AB31-B9CFBEEF02B3}">
      <dgm:prSet/>
      <dgm:spPr/>
      <dgm:t>
        <a:bodyPr/>
        <a:lstStyle/>
        <a:p>
          <a:endParaRPr lang="en-US"/>
        </a:p>
      </dgm:t>
    </dgm:pt>
    <dgm:pt modelId="{F16ACB92-0762-4BCF-9692-8493AE39AC5F}">
      <dgm:prSet/>
      <dgm:spPr/>
      <dgm:t>
        <a:bodyPr/>
        <a:lstStyle/>
        <a:p>
          <a:r>
            <a:rPr lang="en-US" b="1" i="0"/>
            <a:t>Suicide is the fourth leading cause of death in 15-19-year-olds.</a:t>
          </a:r>
          <a:endParaRPr lang="en-US"/>
        </a:p>
      </dgm:t>
    </dgm:pt>
    <dgm:pt modelId="{D7EFFCDE-6147-4D75-84FC-29ED3380E409}" type="parTrans" cxnId="{46FDE878-BC9E-4DC8-91B3-E46A92F4021D}">
      <dgm:prSet/>
      <dgm:spPr/>
      <dgm:t>
        <a:bodyPr/>
        <a:lstStyle/>
        <a:p>
          <a:endParaRPr lang="en-US"/>
        </a:p>
      </dgm:t>
    </dgm:pt>
    <dgm:pt modelId="{242282CF-36E0-4287-8DC3-ED67ACBFD6C2}" type="sibTrans" cxnId="{46FDE878-BC9E-4DC8-91B3-E46A92F4021D}">
      <dgm:prSet/>
      <dgm:spPr/>
      <dgm:t>
        <a:bodyPr/>
        <a:lstStyle/>
        <a:p>
          <a:endParaRPr lang="en-US"/>
        </a:p>
      </dgm:t>
    </dgm:pt>
    <dgm:pt modelId="{DB0C431B-D912-4906-BF84-ECF59D03000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https://www.who.int/news-room/fact-sheets/detail/adolescent-mental-health</a:t>
          </a:r>
          <a:endParaRPr lang="en-US" dirty="0"/>
        </a:p>
      </dgm:t>
    </dgm:pt>
    <dgm:pt modelId="{913FC3DF-AC13-4088-BD3D-953FF315F35C}" type="parTrans" cxnId="{FD022343-D305-4C7C-A4FC-A88B965746B5}">
      <dgm:prSet/>
      <dgm:spPr/>
      <dgm:t>
        <a:bodyPr/>
        <a:lstStyle/>
        <a:p>
          <a:endParaRPr lang="en-US"/>
        </a:p>
      </dgm:t>
    </dgm:pt>
    <dgm:pt modelId="{B27C291E-17F8-48D8-B3E9-03E996F3F10B}" type="sibTrans" cxnId="{FD022343-D305-4C7C-A4FC-A88B965746B5}">
      <dgm:prSet/>
      <dgm:spPr/>
      <dgm:t>
        <a:bodyPr/>
        <a:lstStyle/>
        <a:p>
          <a:endParaRPr lang="en-US"/>
        </a:p>
      </dgm:t>
    </dgm:pt>
    <dgm:pt modelId="{E5AFC36E-E9F9-4F99-AF24-D9CF2E3C8A11}" type="pres">
      <dgm:prSet presAssocID="{E95530F4-F2C5-49A3-9AE1-AA2F0F87694A}" presName="linear" presStyleCnt="0">
        <dgm:presLayoutVars>
          <dgm:animLvl val="lvl"/>
          <dgm:resizeHandles val="exact"/>
        </dgm:presLayoutVars>
      </dgm:prSet>
      <dgm:spPr/>
    </dgm:pt>
    <dgm:pt modelId="{C29BA458-764E-4A26-A8DE-BE7C85081039}" type="pres">
      <dgm:prSet presAssocID="{EC772529-2D9B-45A5-92C0-0A04C9EE174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0EB5EBA-96B5-4815-AA2A-5C094B4CBAEF}" type="pres">
      <dgm:prSet presAssocID="{0171985A-A956-4509-89B5-937419B3D189}" presName="spacer" presStyleCnt="0"/>
      <dgm:spPr/>
    </dgm:pt>
    <dgm:pt modelId="{516BB250-E30B-4097-ADED-F497EBC12E13}" type="pres">
      <dgm:prSet presAssocID="{B4A7664D-F2B6-4EF3-B19A-149D68AB6E8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1C336D4-D31B-4653-8C9F-E7A63C78CC8B}" type="pres">
      <dgm:prSet presAssocID="{E1F4D57A-C2E2-4013-A3B7-88EF8AF94CA9}" presName="spacer" presStyleCnt="0"/>
      <dgm:spPr/>
    </dgm:pt>
    <dgm:pt modelId="{64A075EF-28B1-4E48-82A8-3780402720C0}" type="pres">
      <dgm:prSet presAssocID="{E02D7B78-195F-44DA-95E7-F869D4788B5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5EB0628-24B1-4AFA-B8B5-926C93B4DBD1}" type="pres">
      <dgm:prSet presAssocID="{44D02F35-DA84-4EFB-AA14-E5830DF3B3E2}" presName="spacer" presStyleCnt="0"/>
      <dgm:spPr/>
    </dgm:pt>
    <dgm:pt modelId="{AD67E7A9-3731-4E53-B946-A394BFCFF6C6}" type="pres">
      <dgm:prSet presAssocID="{D0B1051F-71A7-46E2-8AE2-AFD3AE0A9D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89E6BDB-8C47-4B85-83AF-B29F41F028C5}" type="pres">
      <dgm:prSet presAssocID="{69544428-9BC6-4637-B7CD-115615629F4D}" presName="spacer" presStyleCnt="0"/>
      <dgm:spPr/>
    </dgm:pt>
    <dgm:pt modelId="{B42FC630-CD90-403C-82B5-A52E1CB67D47}" type="pres">
      <dgm:prSet presAssocID="{F16ACB92-0762-4BCF-9692-8493AE39AC5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95C63F0-DF76-43F4-BCB9-73DBF9A5273C}" type="pres">
      <dgm:prSet presAssocID="{242282CF-36E0-4287-8DC3-ED67ACBFD6C2}" presName="spacer" presStyleCnt="0"/>
      <dgm:spPr/>
    </dgm:pt>
    <dgm:pt modelId="{70FF518D-96A7-4CD4-A4A0-6BB0F1650663}" type="pres">
      <dgm:prSet presAssocID="{DB0C431B-D912-4906-BF84-ECF59D03000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92AB306-75BA-4AA2-BFF8-E40B3B7A30EB}" type="presOf" srcId="{B4A7664D-F2B6-4EF3-B19A-149D68AB6E86}" destId="{516BB250-E30B-4097-ADED-F497EBC12E13}" srcOrd="0" destOrd="0" presId="urn:microsoft.com/office/officeart/2005/8/layout/vList2"/>
    <dgm:cxn modelId="{24757A0D-1CC7-4DDA-AD56-A52AEA31B70F}" type="presOf" srcId="{E95530F4-F2C5-49A3-9AE1-AA2F0F87694A}" destId="{E5AFC36E-E9F9-4F99-AF24-D9CF2E3C8A11}" srcOrd="0" destOrd="0" presId="urn:microsoft.com/office/officeart/2005/8/layout/vList2"/>
    <dgm:cxn modelId="{FD022343-D305-4C7C-A4FC-A88B965746B5}" srcId="{E95530F4-F2C5-49A3-9AE1-AA2F0F87694A}" destId="{DB0C431B-D912-4906-BF84-ECF59D03000F}" srcOrd="5" destOrd="0" parTransId="{913FC3DF-AC13-4088-BD3D-953FF315F35C}" sibTransId="{B27C291E-17F8-48D8-B3E9-03E996F3F10B}"/>
    <dgm:cxn modelId="{7A947464-8B3B-49C6-AB31-B9CFBEEF02B3}" srcId="{E95530F4-F2C5-49A3-9AE1-AA2F0F87694A}" destId="{D0B1051F-71A7-46E2-8AE2-AFD3AE0A9D20}" srcOrd="3" destOrd="0" parTransId="{43A7CB5B-F517-4654-AB8E-593D467FE22D}" sibTransId="{69544428-9BC6-4637-B7CD-115615629F4D}"/>
    <dgm:cxn modelId="{3FBB7C45-F251-47B1-BC25-79FCF8DD3F81}" type="presOf" srcId="{DB0C431B-D912-4906-BF84-ECF59D03000F}" destId="{70FF518D-96A7-4CD4-A4A0-6BB0F1650663}" srcOrd="0" destOrd="0" presId="urn:microsoft.com/office/officeart/2005/8/layout/vList2"/>
    <dgm:cxn modelId="{46FDE878-BC9E-4DC8-91B3-E46A92F4021D}" srcId="{E95530F4-F2C5-49A3-9AE1-AA2F0F87694A}" destId="{F16ACB92-0762-4BCF-9692-8493AE39AC5F}" srcOrd="4" destOrd="0" parTransId="{D7EFFCDE-6147-4D75-84FC-29ED3380E409}" sibTransId="{242282CF-36E0-4287-8DC3-ED67ACBFD6C2}"/>
    <dgm:cxn modelId="{7CE2847F-710E-463A-9B6F-4A6D15612899}" srcId="{E95530F4-F2C5-49A3-9AE1-AA2F0F87694A}" destId="{B4A7664D-F2B6-4EF3-B19A-149D68AB6E86}" srcOrd="1" destOrd="0" parTransId="{C134BB45-7E58-4D62-B14F-DE9EF9778303}" sibTransId="{E1F4D57A-C2E2-4013-A3B7-88EF8AF94CA9}"/>
    <dgm:cxn modelId="{B664D494-E753-4182-9507-0B7A563BB47B}" type="presOf" srcId="{D0B1051F-71A7-46E2-8AE2-AFD3AE0A9D20}" destId="{AD67E7A9-3731-4E53-B946-A394BFCFF6C6}" srcOrd="0" destOrd="0" presId="urn:microsoft.com/office/officeart/2005/8/layout/vList2"/>
    <dgm:cxn modelId="{31D93896-AAB0-4052-93A3-675EAB2CA430}" type="presOf" srcId="{F16ACB92-0762-4BCF-9692-8493AE39AC5F}" destId="{B42FC630-CD90-403C-82B5-A52E1CB67D47}" srcOrd="0" destOrd="0" presId="urn:microsoft.com/office/officeart/2005/8/layout/vList2"/>
    <dgm:cxn modelId="{38CDC8D9-6507-4FA6-A540-317E4AEED43E}" type="presOf" srcId="{E02D7B78-195F-44DA-95E7-F869D4788B57}" destId="{64A075EF-28B1-4E48-82A8-3780402720C0}" srcOrd="0" destOrd="0" presId="urn:microsoft.com/office/officeart/2005/8/layout/vList2"/>
    <dgm:cxn modelId="{964BC0DC-FBD8-494D-9416-A8BBF34E0B63}" type="presOf" srcId="{EC772529-2D9B-45A5-92C0-0A04C9EE1749}" destId="{C29BA458-764E-4A26-A8DE-BE7C85081039}" srcOrd="0" destOrd="0" presId="urn:microsoft.com/office/officeart/2005/8/layout/vList2"/>
    <dgm:cxn modelId="{478165FE-89E9-4F30-8007-0CC6E3F3328B}" srcId="{E95530F4-F2C5-49A3-9AE1-AA2F0F87694A}" destId="{EC772529-2D9B-45A5-92C0-0A04C9EE1749}" srcOrd="0" destOrd="0" parTransId="{44DEB0D5-9265-433B-97DF-2567A69A637A}" sibTransId="{0171985A-A956-4509-89B5-937419B3D189}"/>
    <dgm:cxn modelId="{5839A1FE-A3A7-4CF1-BEAB-79EA086D0B5D}" srcId="{E95530F4-F2C5-49A3-9AE1-AA2F0F87694A}" destId="{E02D7B78-195F-44DA-95E7-F869D4788B57}" srcOrd="2" destOrd="0" parTransId="{EFDEAA5D-C1B4-4595-A922-8AB94F90A0FC}" sibTransId="{44D02F35-DA84-4EFB-AA14-E5830DF3B3E2}"/>
    <dgm:cxn modelId="{996E52D5-7C53-4750-ACA5-167CF65BF0A2}" type="presParOf" srcId="{E5AFC36E-E9F9-4F99-AF24-D9CF2E3C8A11}" destId="{C29BA458-764E-4A26-A8DE-BE7C85081039}" srcOrd="0" destOrd="0" presId="urn:microsoft.com/office/officeart/2005/8/layout/vList2"/>
    <dgm:cxn modelId="{BA74C3D0-3614-46EA-806F-CF4BB0454480}" type="presParOf" srcId="{E5AFC36E-E9F9-4F99-AF24-D9CF2E3C8A11}" destId="{70EB5EBA-96B5-4815-AA2A-5C094B4CBAEF}" srcOrd="1" destOrd="0" presId="urn:microsoft.com/office/officeart/2005/8/layout/vList2"/>
    <dgm:cxn modelId="{E8220962-5131-49DC-801C-010D9A7DC5C7}" type="presParOf" srcId="{E5AFC36E-E9F9-4F99-AF24-D9CF2E3C8A11}" destId="{516BB250-E30B-4097-ADED-F497EBC12E13}" srcOrd="2" destOrd="0" presId="urn:microsoft.com/office/officeart/2005/8/layout/vList2"/>
    <dgm:cxn modelId="{144C8361-9C26-4B39-B378-9DB63B5A8D92}" type="presParOf" srcId="{E5AFC36E-E9F9-4F99-AF24-D9CF2E3C8A11}" destId="{81C336D4-D31B-4653-8C9F-E7A63C78CC8B}" srcOrd="3" destOrd="0" presId="urn:microsoft.com/office/officeart/2005/8/layout/vList2"/>
    <dgm:cxn modelId="{6FA29E30-FD53-432B-AA92-70F615D71856}" type="presParOf" srcId="{E5AFC36E-E9F9-4F99-AF24-D9CF2E3C8A11}" destId="{64A075EF-28B1-4E48-82A8-3780402720C0}" srcOrd="4" destOrd="0" presId="urn:microsoft.com/office/officeart/2005/8/layout/vList2"/>
    <dgm:cxn modelId="{4DE5FAF4-890E-481B-AAF9-786BEEB7F22C}" type="presParOf" srcId="{E5AFC36E-E9F9-4F99-AF24-D9CF2E3C8A11}" destId="{35EB0628-24B1-4AFA-B8B5-926C93B4DBD1}" srcOrd="5" destOrd="0" presId="urn:microsoft.com/office/officeart/2005/8/layout/vList2"/>
    <dgm:cxn modelId="{321EFFD2-9CFD-4194-8A96-7FF7A0EA95EC}" type="presParOf" srcId="{E5AFC36E-E9F9-4F99-AF24-D9CF2E3C8A11}" destId="{AD67E7A9-3731-4E53-B946-A394BFCFF6C6}" srcOrd="6" destOrd="0" presId="urn:microsoft.com/office/officeart/2005/8/layout/vList2"/>
    <dgm:cxn modelId="{2AC3BB64-5E46-4603-BEFD-A45D9D88A28B}" type="presParOf" srcId="{E5AFC36E-E9F9-4F99-AF24-D9CF2E3C8A11}" destId="{A89E6BDB-8C47-4B85-83AF-B29F41F028C5}" srcOrd="7" destOrd="0" presId="urn:microsoft.com/office/officeart/2005/8/layout/vList2"/>
    <dgm:cxn modelId="{D329F04B-586F-420E-BBA1-548593F056C8}" type="presParOf" srcId="{E5AFC36E-E9F9-4F99-AF24-D9CF2E3C8A11}" destId="{B42FC630-CD90-403C-82B5-A52E1CB67D47}" srcOrd="8" destOrd="0" presId="urn:microsoft.com/office/officeart/2005/8/layout/vList2"/>
    <dgm:cxn modelId="{9FC29D16-C78C-413F-8255-391D873AEFCE}" type="presParOf" srcId="{E5AFC36E-E9F9-4F99-AF24-D9CF2E3C8A11}" destId="{395C63F0-DF76-43F4-BCB9-73DBF9A5273C}" srcOrd="9" destOrd="0" presId="urn:microsoft.com/office/officeart/2005/8/layout/vList2"/>
    <dgm:cxn modelId="{FAB374AC-57F1-4203-8110-76C60B3D924E}" type="presParOf" srcId="{E5AFC36E-E9F9-4F99-AF24-D9CF2E3C8A11}" destId="{70FF518D-96A7-4CD4-A4A0-6BB0F165066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BA458-764E-4A26-A8DE-BE7C85081039}">
      <dsp:nvSpPr>
        <dsp:cNvPr id="0" name=""/>
        <dsp:cNvSpPr/>
      </dsp:nvSpPr>
      <dsp:spPr>
        <a:xfrm>
          <a:off x="0" y="190882"/>
          <a:ext cx="5458491" cy="718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One in six people are aged 10-19 years.</a:t>
          </a:r>
          <a:endParaRPr lang="en-US" sz="1800" kern="1200"/>
        </a:p>
      </dsp:txBody>
      <dsp:txXfrm>
        <a:off x="35083" y="225965"/>
        <a:ext cx="5388325" cy="648506"/>
      </dsp:txXfrm>
    </dsp:sp>
    <dsp:sp modelId="{516BB250-E30B-4097-ADED-F497EBC12E13}">
      <dsp:nvSpPr>
        <dsp:cNvPr id="0" name=""/>
        <dsp:cNvSpPr/>
      </dsp:nvSpPr>
      <dsp:spPr>
        <a:xfrm>
          <a:off x="0" y="961395"/>
          <a:ext cx="5458491" cy="718672"/>
        </a:xfrm>
        <a:prstGeom prst="roundRect">
          <a:avLst/>
        </a:prstGeom>
        <a:solidFill>
          <a:schemeClr val="accent2">
            <a:hueOff val="-3725987"/>
            <a:satOff val="-19"/>
            <a:lumOff val="-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Mental health conditions account for 16% of the global burden of disease and injury in people aged 10-19 years.</a:t>
          </a:r>
          <a:endParaRPr lang="en-US" sz="1800" kern="1200"/>
        </a:p>
      </dsp:txBody>
      <dsp:txXfrm>
        <a:off x="35083" y="996478"/>
        <a:ext cx="5388325" cy="648506"/>
      </dsp:txXfrm>
    </dsp:sp>
    <dsp:sp modelId="{64A075EF-28B1-4E48-82A8-3780402720C0}">
      <dsp:nvSpPr>
        <dsp:cNvPr id="0" name=""/>
        <dsp:cNvSpPr/>
      </dsp:nvSpPr>
      <dsp:spPr>
        <a:xfrm>
          <a:off x="0" y="1731907"/>
          <a:ext cx="5458491" cy="718672"/>
        </a:xfrm>
        <a:prstGeom prst="roundRect">
          <a:avLst/>
        </a:prstGeom>
        <a:solidFill>
          <a:schemeClr val="accent2">
            <a:hueOff val="-7451974"/>
            <a:satOff val="-38"/>
            <a:lumOff val="-1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Half of all mental health conditions start by 14 years of age but most cases are undetected and untreated.</a:t>
          </a:r>
          <a:endParaRPr lang="en-US" sz="1800" kern="1200"/>
        </a:p>
      </dsp:txBody>
      <dsp:txXfrm>
        <a:off x="35083" y="1766990"/>
        <a:ext cx="5388325" cy="648506"/>
      </dsp:txXfrm>
    </dsp:sp>
    <dsp:sp modelId="{AD67E7A9-3731-4E53-B946-A394BFCFF6C6}">
      <dsp:nvSpPr>
        <dsp:cNvPr id="0" name=""/>
        <dsp:cNvSpPr/>
      </dsp:nvSpPr>
      <dsp:spPr>
        <a:xfrm>
          <a:off x="0" y="2502420"/>
          <a:ext cx="5458491" cy="718672"/>
        </a:xfrm>
        <a:prstGeom prst="roundRect">
          <a:avLst/>
        </a:prstGeom>
        <a:solidFill>
          <a:schemeClr val="accent2">
            <a:hueOff val="-11177961"/>
            <a:satOff val="-58"/>
            <a:lumOff val="-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Globally, depression is one of the leading causes of illness and disability among adolescents.</a:t>
          </a:r>
          <a:endParaRPr lang="en-US" sz="1800" kern="1200"/>
        </a:p>
      </dsp:txBody>
      <dsp:txXfrm>
        <a:off x="35083" y="2537503"/>
        <a:ext cx="5388325" cy="648506"/>
      </dsp:txXfrm>
    </dsp:sp>
    <dsp:sp modelId="{B42FC630-CD90-403C-82B5-A52E1CB67D47}">
      <dsp:nvSpPr>
        <dsp:cNvPr id="0" name=""/>
        <dsp:cNvSpPr/>
      </dsp:nvSpPr>
      <dsp:spPr>
        <a:xfrm>
          <a:off x="0" y="3272932"/>
          <a:ext cx="5458491" cy="718672"/>
        </a:xfrm>
        <a:prstGeom prst="roundRect">
          <a:avLst/>
        </a:prstGeom>
        <a:solidFill>
          <a:schemeClr val="accent2">
            <a:hueOff val="-14903947"/>
            <a:satOff val="-77"/>
            <a:lumOff val="-2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Suicide is the fourth leading cause of death in 15-19-year-olds.</a:t>
          </a:r>
          <a:endParaRPr lang="en-US" sz="1800" kern="1200"/>
        </a:p>
      </dsp:txBody>
      <dsp:txXfrm>
        <a:off x="35083" y="3308015"/>
        <a:ext cx="5388325" cy="648506"/>
      </dsp:txXfrm>
    </dsp:sp>
    <dsp:sp modelId="{70FF518D-96A7-4CD4-A4A0-6BB0F1650663}">
      <dsp:nvSpPr>
        <dsp:cNvPr id="0" name=""/>
        <dsp:cNvSpPr/>
      </dsp:nvSpPr>
      <dsp:spPr>
        <a:xfrm>
          <a:off x="0" y="4043445"/>
          <a:ext cx="5458491" cy="718672"/>
        </a:xfrm>
        <a:prstGeom prst="roundRect">
          <a:avLst/>
        </a:prstGeom>
        <a:solidFill>
          <a:schemeClr val="accent2">
            <a:hueOff val="-18629934"/>
            <a:satOff val="-96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1"/>
            </a:rPr>
            <a:t>https://www.who.int/news-room/fact-sheets/detail/adolescent-mental-health</a:t>
          </a:r>
          <a:endParaRPr lang="en-US" sz="1800" kern="1200" dirty="0"/>
        </a:p>
      </dsp:txBody>
      <dsp:txXfrm>
        <a:off x="35083" y="4078528"/>
        <a:ext cx="5388325" cy="64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7EF2-C989-48DA-9E99-1C60B050DE5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313B-DA09-46AB-82A1-2A6830C4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have kids or grandkids
https://www.polleverywhere.com/multiple_choice_polls/vNtY5kRBbEP9FcFyCq7rL?flow=Default&amp;onscreen=persist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7313B-DA09-46AB-82A1-2A6830C4C5A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E0A63-A912-481D-BE24-0988218C9B5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kids have been affected
https://www.polleverywhere.com/multiple_choice_polls/QxCATmvvMmWFgHXWR49i4?flow=Default&amp;onscreen=persist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7313B-DA09-46AB-82A1-2A6830C4C5A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63385-AF23-44E5-84A9-6976C940BA0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the pandemic affected my kids
https://www.polleverywhere.com/multiple_choice_polls/mqXMEORZYruX8jth92ZDK?flow=Default&amp;onscreen=persist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7313B-DA09-46AB-82A1-2A6830C4C5A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DEE9E-1466-430A-9A27-9FEDEB581EC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younger generation seems less resilient than we used to be
https://www.polleverywhere.com/multiple_choice_polls/UEkeocjkBdMy1v2hr3Z8H?flow=Default&amp;onscreen=persist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7313B-DA09-46AB-82A1-2A6830C4C5A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23C7A-AACE-4936-B4D9-04354C12E2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younger generation is more open to seeking mental heath help
https://www.polleverywhere.com/multiple_choice_polls/sFVL7epJzmaTBcOgX1wSK?flow=Default&amp;onscreen=persist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7313B-DA09-46AB-82A1-2A6830C4C5A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FDE94-4D6E-44BA-8C92-89A9B4EA4DD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7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1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8615-158F-4098-A767-284AAD747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4FA97-9F52-41D0-AC99-A2A33A725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A462-B8CC-411E-98B0-AE8C95B5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4E43-D94B-4876-A172-51DAD8B5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4988-52A1-4ECE-B3E7-C75AA9AE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4F54-2F42-4010-8E03-649E8E3D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E4C9-5114-43BE-8C54-3CF2E8295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6A65E-CBBA-49D1-9ACD-C5B92CCB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0277-3FB2-4BBF-B129-38EB08DA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33C62-516F-44C2-B81E-8676A914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93E-C0C8-43E8-95EB-20DFF457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2E22-748F-42CE-A62F-E738CC70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C554-ABE7-4603-9E5B-C9B909DD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0A228-1DD9-4016-A48C-B475CD9D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E5CF-D110-404A-9258-C564498E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8CBE-B34B-43E5-96F4-04BD677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BCDA-00EA-4F14-B605-3FF5E813B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AECF3-9F91-47A1-BE43-DBAE9D8E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7CBA-8B69-4667-9842-5654CEFD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822-BD62-487A-ADD2-3BE534E4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F0FC-F8CC-4D58-996D-C2BA9657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840F-2AE0-4284-A079-1FCD7C70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90BB4-243A-41AC-874F-DA4F202E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3548-3056-47DB-871A-B6CF738AD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776C2-ACAF-42F1-B77D-97EACDECA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5978D-809F-4481-B086-9412D88F5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9331A-A9E5-496F-90C8-C18BAB99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44AF8-9178-4F03-ADED-B449E746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C07BF-CBC1-4644-8F08-B1B54344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466E-B801-4708-9CC9-17A72A6C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74C95-E2A0-46E6-B17D-EBAA40E5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89959-0720-49B9-A52C-9748D857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DB91F-3699-45B0-8710-B61EEE2E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2FCC8-6F6A-4E02-9397-B004F49A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A7C56-AA43-4B47-962F-E736FE2D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D816B-0876-4E93-B56D-352A2D10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CDD0-9435-4F12-AF3C-D923F5F5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92EB6-FCC1-4B01-A4A1-B7AE78D8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CC51D-912E-4455-8455-BB77E09DF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7CED4-85E8-467A-B6D8-B01CFB79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16A0F-48E9-49D6-90B1-FF053AD6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114D3-F1C7-4505-93AD-1C8BE887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8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BF02-A0A9-4A9C-B065-C6C45916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A4614-6C68-4572-80E7-538E2768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326B0-F09B-4B9B-8397-5EEEC949A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A463B-2BE7-4B59-ADE1-8DA84686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95D17-431A-4FC9-AB5A-483BD19C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EEC15-A607-4A3D-8117-CFFC9F00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41A7-F3F6-4F0A-9F46-0C6E4836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1692E-15F0-47EB-A94C-715A6BA1B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CED4-755B-453A-8CFE-F9005CA8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30B0-E4DD-4688-AB40-508FE88F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3A4A-A445-44EC-A06A-22C64EF6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433EE-2056-4F76-A68A-42DB3103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4BEAE-27EE-448F-96D8-6C914B5AA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0E035-A672-41B8-8638-819FFE11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6913-762D-45A7-A440-545B8A0B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A494-5AC4-49B1-836D-AA4D1DAC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1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AC2E6-8FA6-4BA0-B6F8-AAE4A38C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55238-B37D-423C-996A-5C1175DD2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CD97-BB36-416B-8914-0283DFFF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DB47-BD66-407A-B1A2-F1FE9AB0EB6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43C8-22F8-4A45-835B-5F5DC2ADE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9A25-D49C-448D-A974-531C169D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204B-D83D-475C-B304-0E619C9A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67F80C-2E87-440E-8036-18348316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-11641"/>
            <a:ext cx="8890124" cy="6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C73-2FDC-404F-AD98-82B58473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F35FC3-5470-4369-8056-B285C01C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6" y="14285"/>
            <a:ext cx="2857500" cy="2857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36967-E745-4361-9B02-4B59B33B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63E1-81C7-4EB7-B242-4B1F9360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BEDC9-A63C-4963-8CB5-3F614021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29E4D-69FA-4898-8019-EC4C99B7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74" y="387575"/>
            <a:ext cx="4503632" cy="3000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CE3ED-CE38-48D6-B16E-B65D49F35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166" y="2871785"/>
            <a:ext cx="5648614" cy="3768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600BE-7CD6-4A24-9E5F-3B1D4DD45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219" y="3871912"/>
            <a:ext cx="5205822" cy="2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67F80C-2E87-440E-8036-18348316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-11641"/>
            <a:ext cx="8890123" cy="6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A9A69-0DA1-4F6A-861E-25B1EB252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" r="1100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5C6F8-1197-41BB-810E-FD2CBA60E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29902" y="429899"/>
            <a:ext cx="6858000" cy="599819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8441-74BB-42B4-8567-536A105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08835" y="1964820"/>
            <a:ext cx="6858000" cy="292836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541" y="334928"/>
            <a:ext cx="11453713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63F6F-C59D-4683-8788-679977EE9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75" y="658807"/>
            <a:ext cx="8891690" cy="103546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Youth in the time of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A02ED-A5B5-46DB-B3C2-DC8F8D1C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25403"/>
            <a:ext cx="6594805" cy="1346397"/>
          </a:xfrm>
        </p:spPr>
        <p:txBody>
          <a:bodyPr anchor="b">
            <a:normAutofit/>
          </a:bodyPr>
          <a:lstStyle/>
          <a:p>
            <a:r>
              <a:rPr lang="en-US" dirty="0" err="1"/>
              <a:t>Malaak</a:t>
            </a:r>
            <a:r>
              <a:rPr lang="en-US" dirty="0"/>
              <a:t> </a:t>
            </a:r>
            <a:r>
              <a:rPr lang="en-US" dirty="0" err="1"/>
              <a:t>Elhage</a:t>
            </a:r>
            <a:r>
              <a:rPr lang="en-US" dirty="0"/>
              <a:t> NextGen, Saleh Al- </a:t>
            </a:r>
            <a:r>
              <a:rPr lang="en-US" dirty="0" err="1"/>
              <a:t>Juburi</a:t>
            </a:r>
            <a:r>
              <a:rPr lang="en-US" dirty="0"/>
              <a:t> NextGen, </a:t>
            </a:r>
            <a:r>
              <a:rPr lang="en-US" dirty="0" err="1"/>
              <a:t>Deema</a:t>
            </a:r>
            <a:r>
              <a:rPr lang="en-US" dirty="0"/>
              <a:t> </a:t>
            </a:r>
            <a:r>
              <a:rPr lang="en-US" dirty="0" err="1"/>
              <a:t>Ujayli</a:t>
            </a:r>
            <a:r>
              <a:rPr lang="en-US" dirty="0"/>
              <a:t> NextGen, Nidal Moukaddam, MD, PhD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6047437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7AAC7-8DE7-4D32-BFB5-80A842A4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DDD1E-CD8E-4E32-9E35-01AA51EE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FF833-F1A7-4181-A55F-DD5B78DA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8D327-2D92-45AE-A133-F0DCEC7602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4A1C2-AC34-440A-8DF8-0576E09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01732-97CD-43C4-9857-BD9F2187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C6CB1-C230-49F1-80D5-724292D5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889F6-657C-405D-8A79-B8FB9BE311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0521F-E4FC-43EF-A71A-CC8C8E11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A14D5-32B1-4A05-8247-64E8FE9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676CC-8CE1-4A53-9296-6953EFF3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7B3EA-863A-4B2E-9E8D-021F2F8E2B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680C4-C22A-4EEB-A07A-12F91CEF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84C69-EB45-4C57-B116-96027425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667-40C3-4399-ADA1-83B46DD6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DE26B-6A99-4699-88D0-6C4DC09D0B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AA0B5-3F3E-45FA-B7AC-3E2EAE27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E7A2B-B962-4153-9FA4-2EA9FCB5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C4177-4AEF-4D47-AD85-39244720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83C50-9097-4219-BAC3-8AECC0D20C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FDD989F-EB09-444D-A035-5AB121E9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C491AA-162B-48F4-800A-DDD46340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9C28DC-C15C-4518-9BFF-1C616FA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EB36BD-F222-4CD3-A919-213AA196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0100"/>
            <a:ext cx="4068098" cy="4872606"/>
          </a:xfrm>
        </p:spPr>
        <p:txBody>
          <a:bodyPr anchor="t">
            <a:normAutofit/>
          </a:bodyPr>
          <a:lstStyle/>
          <a:p>
            <a:r>
              <a:rPr lang="en-US"/>
              <a:t>Unknown Future Impact on Mental Illness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44AEC7-1D13-4017-A59D-22E452832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0B4E5-964A-44A8-A388-73A7153C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390FCB-B181-4E95-8776-928321587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55408-B689-4A1A-8EDF-89D69DC3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318DDB-88AC-4039-B59C-B05DC4C9C16C}" type="datetime1">
              <a:rPr lang="en-US" smtClean="0"/>
              <a:pPr>
                <a:spcAft>
                  <a:spcPts val="600"/>
                </a:spcAft>
              </a:pPr>
              <a:t>9/5/2021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B0FD-B03D-4316-B95A-790CCFFC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96D41527-FA84-4289-9425-EDFE95048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979826"/>
              </p:ext>
            </p:extLst>
          </p:nvPr>
        </p:nvGraphicFramePr>
        <p:xfrm>
          <a:off x="4906296" y="800101"/>
          <a:ext cx="545849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768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2ec1be-d3fa-4cb9-9bf1-d57280d37c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b7cae9-504e-458c-b4a4-2209411182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6037cd4-66d3-456c-8193-65209f562d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73e30e6-c134-4299-9b41-4c7df2dde6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e71758-230e-444f-a228-2f8a1eeed26c"/>
</p:tagLst>
</file>

<file path=ppt/theme/theme1.xml><?xml version="1.0" encoding="utf-8"?>
<a:theme xmlns:a="http://schemas.openxmlformats.org/drawingml/2006/main" name="MemoVTI">
  <a:themeElements>
    <a:clrScheme name="AnalogousFromLightSeed_2SEEDS">
      <a:dk1>
        <a:srgbClr val="000000"/>
      </a:dk1>
      <a:lt1>
        <a:srgbClr val="FFFFFF"/>
      </a:lt1>
      <a:dk2>
        <a:srgbClr val="412C24"/>
      </a:dk2>
      <a:lt2>
        <a:srgbClr val="E2E8E7"/>
      </a:lt2>
      <a:accent1>
        <a:srgbClr val="BA7E85"/>
      </a:accent1>
      <a:accent2>
        <a:srgbClr val="C796AF"/>
      </a:accent2>
      <a:accent3>
        <a:srgbClr val="C19C8B"/>
      </a:accent3>
      <a:accent4>
        <a:srgbClr val="75ADA2"/>
      </a:accent4>
      <a:accent5>
        <a:srgbClr val="7CACB9"/>
      </a:accent5>
      <a:accent6>
        <a:srgbClr val="7E94BA"/>
      </a:accent6>
      <a:hlink>
        <a:srgbClr val="568E88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460</Words>
  <Application>Microsoft Office PowerPoint</Application>
  <PresentationFormat>Widescreen</PresentationFormat>
  <Paragraphs>33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Elephant</vt:lpstr>
      <vt:lpstr>Univers Condensed</vt:lpstr>
      <vt:lpstr>MemoVTI</vt:lpstr>
      <vt:lpstr>Office Theme</vt:lpstr>
      <vt:lpstr>PowerPoint Presentation</vt:lpstr>
      <vt:lpstr>PowerPoint Presentation</vt:lpstr>
      <vt:lpstr>Youth in the time of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Unknown Future Impact on Mental Illness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in the time of COVID-19</dc:title>
  <dc:creator>nidal moukaddam</dc:creator>
  <cp:lastModifiedBy>User</cp:lastModifiedBy>
  <cp:revision>3</cp:revision>
  <dcterms:created xsi:type="dcterms:W3CDTF">2021-09-04T15:59:38Z</dcterms:created>
  <dcterms:modified xsi:type="dcterms:W3CDTF">2021-09-05T20:43:21Z</dcterms:modified>
</cp:coreProperties>
</file>